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90" r:id="rId3"/>
    <p:sldId id="408" r:id="rId4"/>
    <p:sldId id="410" r:id="rId5"/>
    <p:sldId id="412" r:id="rId6"/>
    <p:sldId id="418" r:id="rId7"/>
    <p:sldId id="421" r:id="rId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423" autoAdjust="0"/>
  </p:normalViewPr>
  <p:slideViewPr>
    <p:cSldViewPr snapToGrid="0">
      <p:cViewPr varScale="1">
        <p:scale>
          <a:sx n="66" d="100"/>
          <a:sy n="66" d="100"/>
        </p:scale>
        <p:origin x="900" y="72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7/18/2021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7/18/2021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26994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25171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99599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76754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98367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31350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GCSE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dirty="0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DT20: Online services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55623DD-BA85-459F-AD8D-7A9BA452025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0984" r="10984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324FA0C-188C-4205-AF24-0C21EFE2BF32}"/>
              </a:ext>
            </a:extLst>
          </p:cNvPr>
          <p:cNvSpPr/>
          <p:nvPr/>
        </p:nvSpPr>
        <p:spPr>
          <a:xfrm>
            <a:off x="157164" y="180977"/>
            <a:ext cx="4972050" cy="1358947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Name:……………………………….........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Class: ………………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Date: …………….....</a:t>
            </a:r>
          </a:p>
        </p:txBody>
      </p:sp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2403" y="113348"/>
            <a:ext cx="116138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Identify what these services are by looking at the images below.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C65452-E098-43B1-A882-236090ABD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99" y="1432381"/>
            <a:ext cx="2766725" cy="18442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DB58A8-A359-4408-A81A-2BD2558D1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868635"/>
            <a:ext cx="2793912" cy="19682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37C2189-7C7C-4374-A488-18A34B6798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6160" y="1432381"/>
            <a:ext cx="2766330" cy="1844220"/>
          </a:xfrm>
          <a:prstGeom prst="rect">
            <a:avLst/>
          </a:prstGeom>
        </p:spPr>
      </p:pic>
      <p:pic>
        <p:nvPicPr>
          <p:cNvPr id="1028" name="Picture 4" descr="Person Holding Silver and Black Camera">
            <a:extLst>
              <a:ext uri="{FF2B5EF4-FFF2-40B4-BE49-F238E27FC236}">
                <a16:creationId xmlns:a16="http://schemas.microsoft.com/office/drawing/2014/main" id="{E1BC668F-C109-4BB3-9ECF-DCA6EC97E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258" y="3868634"/>
            <a:ext cx="2766330" cy="196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46E9B1-84CA-4F41-B77E-87C8AED1BD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7126" y="1432872"/>
            <a:ext cx="2766330" cy="1843729"/>
          </a:xfrm>
          <a:prstGeom prst="rect">
            <a:avLst/>
          </a:prstGeom>
        </p:spPr>
      </p:pic>
      <p:pic>
        <p:nvPicPr>
          <p:cNvPr id="1030" name="Picture 6" descr="Little Girl Doing her Homework">
            <a:extLst>
              <a:ext uri="{FF2B5EF4-FFF2-40B4-BE49-F238E27FC236}">
                <a16:creationId xmlns:a16="http://schemas.microsoft.com/office/drawing/2014/main" id="{C437DB62-340B-4AC1-8AFD-819B8C4B6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134" y="3868634"/>
            <a:ext cx="2737322" cy="196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423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E-Commerce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49240" y="730063"/>
            <a:ext cx="6642894" cy="37096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349239" y="1228967"/>
            <a:ext cx="6642893" cy="26115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Describe the process of online shopping from beginning to end.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102D89-88A1-42C5-8E35-E613725BA014}"/>
              </a:ext>
            </a:extLst>
          </p:cNvPr>
          <p:cNvSpPr/>
          <p:nvPr/>
        </p:nvSpPr>
        <p:spPr>
          <a:xfrm>
            <a:off x="5349239" y="4004918"/>
            <a:ext cx="6642893" cy="252188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some of the features provided by an online service of this nature.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66C511-0034-43CA-A0F3-223937FEB7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67" y="2404039"/>
            <a:ext cx="5000038" cy="333288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37244B0-EDEE-4A62-93BF-41D6765DBBBE}"/>
              </a:ext>
            </a:extLst>
          </p:cNvPr>
          <p:cNvSpPr/>
          <p:nvPr/>
        </p:nvSpPr>
        <p:spPr>
          <a:xfrm>
            <a:off x="199867" y="730063"/>
            <a:ext cx="4988647" cy="153416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‘E-Commerce’?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This means goods and service that can bought and sold using websites and apps accessed through the internet. You can purchase physical and non-physical goods. Also known as ‘online shopping’</a:t>
            </a:r>
          </a:p>
        </p:txBody>
      </p:sp>
    </p:spTree>
    <p:extLst>
      <p:ext uri="{BB962C8B-B14F-4D97-AF65-F5344CB8AC3E}">
        <p14:creationId xmlns:p14="http://schemas.microsoft.com/office/powerpoint/2010/main" val="1429028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E-Commerce: Case Study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49240" y="730063"/>
            <a:ext cx="6642894" cy="37096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349239" y="1228967"/>
            <a:ext cx="6642893" cy="532423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Describe how booking a holiday online works.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27A410-E9C8-430C-8103-60D6FBF888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79" y="730063"/>
            <a:ext cx="4923977" cy="492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976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94222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E-Commerce</a:t>
            </a:r>
          </a:p>
          <a:p>
            <a:r>
              <a:rPr lang="en-GB" dirty="0">
                <a:latin typeface="+mj-lt"/>
              </a:rPr>
              <a:t>Identify the advantages and disadvantages to businesses and customers using e-commerce.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0484FF1-D95E-4FAC-BAFB-95F1503F91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307464"/>
              </p:ext>
            </p:extLst>
          </p:nvPr>
        </p:nvGraphicFramePr>
        <p:xfrm>
          <a:off x="157163" y="980922"/>
          <a:ext cx="11611432" cy="521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02858">
                  <a:extLst>
                    <a:ext uri="{9D8B030D-6E8A-4147-A177-3AD203B41FA5}">
                      <a16:colId xmlns:a16="http://schemas.microsoft.com/office/drawing/2014/main" val="2165060095"/>
                    </a:ext>
                  </a:extLst>
                </a:gridCol>
                <a:gridCol w="2902858">
                  <a:extLst>
                    <a:ext uri="{9D8B030D-6E8A-4147-A177-3AD203B41FA5}">
                      <a16:colId xmlns:a16="http://schemas.microsoft.com/office/drawing/2014/main" val="1974405823"/>
                    </a:ext>
                  </a:extLst>
                </a:gridCol>
                <a:gridCol w="2902858">
                  <a:extLst>
                    <a:ext uri="{9D8B030D-6E8A-4147-A177-3AD203B41FA5}">
                      <a16:colId xmlns:a16="http://schemas.microsoft.com/office/drawing/2014/main" val="3248052797"/>
                    </a:ext>
                  </a:extLst>
                </a:gridCol>
                <a:gridCol w="2902858">
                  <a:extLst>
                    <a:ext uri="{9D8B030D-6E8A-4147-A177-3AD203B41FA5}">
                      <a16:colId xmlns:a16="http://schemas.microsoft.com/office/drawing/2014/main" val="3276751122"/>
                    </a:ext>
                  </a:extLst>
                </a:gridCol>
              </a:tblGrid>
              <a:tr h="364873">
                <a:tc gridSpan="2"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+mj-lt"/>
                        </a:rPr>
                        <a:t>Businesses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+mj-lt"/>
                        </a:rPr>
                        <a:t>Customers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0959011"/>
                  </a:ext>
                </a:extLst>
              </a:tr>
              <a:tr h="364873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+mj-lt"/>
                        </a:rPr>
                        <a:t>Advantages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+mj-lt"/>
                        </a:rPr>
                        <a:t>Disadvantages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+mj-lt"/>
                        </a:rPr>
                        <a:t>Advantages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+mj-lt"/>
                        </a:rPr>
                        <a:t>Disadvantages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093022"/>
                  </a:ext>
                </a:extLst>
              </a:tr>
              <a:tr h="364873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  <a:p>
                      <a:pPr algn="ctr"/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2741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3066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Online Auctions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49240" y="730063"/>
            <a:ext cx="6642894" cy="37096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349239" y="1228967"/>
            <a:ext cx="6642893" cy="282487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Describe how online auctions work.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102D89-88A1-42C5-8E35-E613725BA014}"/>
              </a:ext>
            </a:extLst>
          </p:cNvPr>
          <p:cNvSpPr/>
          <p:nvPr/>
        </p:nvSpPr>
        <p:spPr>
          <a:xfrm>
            <a:off x="5349239" y="4160520"/>
            <a:ext cx="6642893" cy="25688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some of the benefits of using online auction websites such as eBay.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7244B0-EDEE-4A62-93BF-41D6765DBBBE}"/>
              </a:ext>
            </a:extLst>
          </p:cNvPr>
          <p:cNvSpPr/>
          <p:nvPr/>
        </p:nvSpPr>
        <p:spPr>
          <a:xfrm>
            <a:off x="199867" y="730063"/>
            <a:ext cx="4988647" cy="158641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an ‘Online auction’?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This is similar to a traditional auction in which buyers will bid for products and service and the highest bidder wins. The most popular online auction website is eBay. </a:t>
            </a:r>
          </a:p>
        </p:txBody>
      </p:sp>
      <p:pic>
        <p:nvPicPr>
          <p:cNvPr id="1026" name="Picture 2" descr="eBay bans face mask and hand sanitizer listings to halt coronavirus price  gouging - The Verge">
            <a:extLst>
              <a:ext uri="{FF2B5EF4-FFF2-40B4-BE49-F238E27FC236}">
                <a16:creationId xmlns:a16="http://schemas.microsoft.com/office/drawing/2014/main" id="{B5FDE9E8-BD32-47FD-BEC1-7F9E9ECA3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2390957"/>
            <a:ext cx="4988647" cy="332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717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Electronic Data Interchange (EDI)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96000" y="730063"/>
            <a:ext cx="5896134" cy="37096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96000" y="1228967"/>
            <a:ext cx="5896132" cy="26968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some benefits to using EDI.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102D89-88A1-42C5-8E35-E613725BA014}"/>
              </a:ext>
            </a:extLst>
          </p:cNvPr>
          <p:cNvSpPr/>
          <p:nvPr/>
        </p:nvSpPr>
        <p:spPr>
          <a:xfrm>
            <a:off x="6095997" y="4032581"/>
            <a:ext cx="5896134" cy="257141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some drawbacks to using EDI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7244B0-EDEE-4A62-93BF-41D6765DBBBE}"/>
              </a:ext>
            </a:extLst>
          </p:cNvPr>
          <p:cNvSpPr/>
          <p:nvPr/>
        </p:nvSpPr>
        <p:spPr>
          <a:xfrm>
            <a:off x="199867" y="730063"/>
            <a:ext cx="5765504" cy="97269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an ‘EDI’?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This is the paperless electronic interchange of business documents between companies in a standard format.</a:t>
            </a:r>
          </a:p>
        </p:txBody>
      </p:sp>
      <p:pic>
        <p:nvPicPr>
          <p:cNvPr id="2" name="Picture 2" descr="What is EDI (Electronic Data Interchange)? | EDI Basics">
            <a:extLst>
              <a:ext uri="{FF2B5EF4-FFF2-40B4-BE49-F238E27FC236}">
                <a16:creationId xmlns:a16="http://schemas.microsoft.com/office/drawing/2014/main" id="{E56DDA87-5807-4B90-963F-4AC5582FB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67" y="1842568"/>
            <a:ext cx="5766556" cy="331000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758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250</Words>
  <Application>Microsoft Office PowerPoint</Application>
  <PresentationFormat>Widescreen</PresentationFormat>
  <Paragraphs>63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Lucida Sans Typewriter</vt:lpstr>
      <vt:lpstr>Times New Roman</vt:lpstr>
      <vt:lpstr>Tw Cen MT</vt:lpstr>
      <vt:lpstr>Office Theme</vt:lpstr>
      <vt:lpstr>WJEC GCSE Digital 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2021-07-18T21:27:51Z</dcterms:modified>
</cp:coreProperties>
</file>